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pen Sans SemiBold"/>
      <p:regular r:id="rId25"/>
      <p:bold r:id="rId26"/>
      <p:italic r:id="rId27"/>
      <p:boldItalic r:id="rId28"/>
    </p:embeddedFont>
    <p:embeddedFont>
      <p:font typeface="Open Sans Ligh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ip1lCjm69E2IsUPY6Ryqyb1vvL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italic.fntdata"/><Relationship Id="rId30" Type="http://schemas.openxmlformats.org/officeDocument/2006/relationships/font" Target="fonts/OpenSansLight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OpenSans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36b01d0b1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136b01d0b1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136b01d0b1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36b01d0b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136b01d0b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1136b01d0b1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016d87b71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1016d87b71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11016d87b71_1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36b01d0b1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36b01d0b1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136b01d0b1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36b01d0b1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136b01d0b1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136b01d0b1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016d87b71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1016d87b71_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1016d87b71_1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36b01d0b1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136b01d0b1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1136b01d0b1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36b01d0b1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136b01d0b1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1136b01d0b1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36b01d0b1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136b01d0b1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1136b01d0b1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36b01d0b1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136b01d0b1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136b01d0b1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36b01d0b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136b01d0b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136b01d0b1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016d87b71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1016d87b71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1016d87b71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0125ef729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10125ef729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110125ef729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016d87b71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1016d87b71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1016d87b71_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36b01d0b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136b01d0b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136b01d0b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36b01d0b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136b01d0b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1136b01d0b1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36b01d0b1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136b01d0b1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136b01d0b1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9" y="0"/>
            <a:ext cx="91413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" name="Google Shape;16;p4"/>
          <p:cNvSpPr txBox="1"/>
          <p:nvPr>
            <p:ph type="ctrTitle"/>
          </p:nvPr>
        </p:nvSpPr>
        <p:spPr>
          <a:xfrm>
            <a:off x="873000" y="1077914"/>
            <a:ext cx="7089900" cy="109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b="0" i="0"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4"/>
          <p:cNvSpPr txBox="1"/>
          <p:nvPr>
            <p:ph idx="2" type="body"/>
          </p:nvPr>
        </p:nvSpPr>
        <p:spPr>
          <a:xfrm>
            <a:off x="609" y="681119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3" type="body"/>
          </p:nvPr>
        </p:nvSpPr>
        <p:spPr>
          <a:xfrm>
            <a:off x="609" y="79763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b="0" i="0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4" type="body"/>
          </p:nvPr>
        </p:nvSpPr>
        <p:spPr>
          <a:xfrm>
            <a:off x="0" y="96425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25" name="Google Shape;2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image">
  <p:cSld name="Title with image">
    <p:bg>
      <p:bgPr>
        <a:solidFill>
          <a:srgbClr val="E2F1F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>
            <p:ph type="title"/>
          </p:nvPr>
        </p:nvSpPr>
        <p:spPr>
          <a:xfrm>
            <a:off x="1169989" y="18200"/>
            <a:ext cx="7002462" cy="8189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1169987" y="1077746"/>
            <a:ext cx="7002463" cy="3437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5" name="Google Shape;115;p13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cap="flat" cmpd="sng" w="12700">
            <a:solidFill>
              <a:srgbClr val="EE75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19" name="Google Shape;11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image">
  <p:cSld name="Title and subtitle with image">
    <p:bg>
      <p:bgPr>
        <a:solidFill>
          <a:srgbClr val="E2F1FC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9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9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>
            <p:ph type="title"/>
          </p:nvPr>
        </p:nvSpPr>
        <p:spPr>
          <a:xfrm>
            <a:off x="1169987" y="18199"/>
            <a:ext cx="7002463" cy="8189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1169989" y="1484484"/>
            <a:ext cx="7002462" cy="3031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5" name="Google Shape;125;p14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cap="flat" cmpd="sng" w="12700">
            <a:solidFill>
              <a:srgbClr val="EE75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14"/>
          <p:cNvSpPr txBox="1"/>
          <p:nvPr>
            <p:ph idx="2" type="body"/>
          </p:nvPr>
        </p:nvSpPr>
        <p:spPr>
          <a:xfrm>
            <a:off x="1169989" y="1077747"/>
            <a:ext cx="7002464" cy="406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30" name="Google Shape;13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images">
  <p:cSld name="Title with images">
    <p:bg>
      <p:bgPr>
        <a:solidFill>
          <a:srgbClr val="E2F1FC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>
            <p:ph type="title"/>
          </p:nvPr>
        </p:nvSpPr>
        <p:spPr>
          <a:xfrm>
            <a:off x="1169989" y="18200"/>
            <a:ext cx="7002462" cy="8189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5"/>
          <p:cNvSpPr txBox="1"/>
          <p:nvPr>
            <p:ph idx="1" type="body"/>
          </p:nvPr>
        </p:nvSpPr>
        <p:spPr>
          <a:xfrm>
            <a:off x="1170000" y="1077746"/>
            <a:ext cx="3402000" cy="3437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5"/>
          <p:cNvSpPr txBox="1"/>
          <p:nvPr>
            <p:ph idx="2" type="body"/>
          </p:nvPr>
        </p:nvSpPr>
        <p:spPr>
          <a:xfrm>
            <a:off x="4752582" y="1082227"/>
            <a:ext cx="3419868" cy="3437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6" name="Google Shape;136;p15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cap="flat" cmpd="sng" w="12700">
            <a:solidFill>
              <a:srgbClr val="EE75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15"/>
          <p:cNvSpPr txBox="1"/>
          <p:nvPr>
            <p:ph idx="12" type="sldNum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40" name="Google Shape;14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images">
  <p:cSld name="Title and subtitle with images">
    <p:bg>
      <p:bgPr>
        <a:solidFill>
          <a:srgbClr val="E2F1F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>
            <p:ph type="title"/>
          </p:nvPr>
        </p:nvSpPr>
        <p:spPr>
          <a:xfrm>
            <a:off x="1169987" y="18199"/>
            <a:ext cx="7002463" cy="8189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Open Sans SemiBold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1169988" y="1484484"/>
            <a:ext cx="3402013" cy="3031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2" type="body"/>
          </p:nvPr>
        </p:nvSpPr>
        <p:spPr>
          <a:xfrm>
            <a:off x="4751388" y="1484484"/>
            <a:ext cx="3420269" cy="3031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6" name="Google Shape;146;p16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cap="flat" cmpd="sng" w="12700">
            <a:solidFill>
              <a:srgbClr val="EE75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16"/>
          <p:cNvSpPr txBox="1"/>
          <p:nvPr/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GB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8" name="Google Shape;148;p16"/>
          <p:cNvSpPr txBox="1"/>
          <p:nvPr>
            <p:ph idx="3" type="body"/>
          </p:nvPr>
        </p:nvSpPr>
        <p:spPr>
          <a:xfrm>
            <a:off x="1169989" y="1077747"/>
            <a:ext cx="7002464" cy="406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51" name="Google Shape;15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image">
  <p:cSld name="Full page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GB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57" name="Google Shape;15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ilt Environment">
  <p:cSld name="Built Environm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62" name="Google Shape;16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ility">
  <p:cSld name="Facilit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67" name="Google Shape;16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mes">
  <p:cSld name="Gam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72" name="Google Shape;17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text">
  <p:cSld name="Title with text">
    <p:bg>
      <p:bgPr>
        <a:solidFill>
          <a:srgbClr val="E2F1F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 txBox="1"/>
          <p:nvPr>
            <p:ph type="title"/>
          </p:nvPr>
        </p:nvSpPr>
        <p:spPr>
          <a:xfrm>
            <a:off x="1169987" y="18199"/>
            <a:ext cx="7002463" cy="8189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1169988" y="1077746"/>
            <a:ext cx="7002462" cy="3437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0" name="Google Shape;30;p11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cap="flat" cmpd="sng" w="12700">
            <a:solidFill>
              <a:srgbClr val="EE75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" name="Google Shape;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4739979"/>
            <a:ext cx="1003675" cy="32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34" name="Google Shape;3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bg>
      <p:bgPr>
        <a:solidFill>
          <a:schemeClr val="accen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37;p5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5"/>
          <p:cNvSpPr txBox="1"/>
          <p:nvPr>
            <p:ph type="title"/>
          </p:nvPr>
        </p:nvSpPr>
        <p:spPr>
          <a:xfrm>
            <a:off x="1169989" y="182880"/>
            <a:ext cx="7002462" cy="6631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SemiBold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169988" y="1043838"/>
            <a:ext cx="7002462" cy="3471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/>
        </p:nvSpPr>
        <p:spPr>
          <a:xfrm>
            <a:off x="1083926" y="470258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GB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43" name="Google Shape;4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9" y="0"/>
            <a:ext cx="91413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/>
          <p:nvPr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" name="Google Shape;47;p6"/>
          <p:cNvSpPr txBox="1"/>
          <p:nvPr>
            <p:ph type="ctrTitle"/>
          </p:nvPr>
        </p:nvSpPr>
        <p:spPr>
          <a:xfrm>
            <a:off x="872999" y="2530930"/>
            <a:ext cx="7068129" cy="109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b="0"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609" y="2128700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609" y="224521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b="0" i="0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4" type="body"/>
          </p:nvPr>
        </p:nvSpPr>
        <p:spPr>
          <a:xfrm>
            <a:off x="0" y="241183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56" name="Google Shape;5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" name="Google Shape;59;p7"/>
          <p:cNvSpPr txBox="1"/>
          <p:nvPr>
            <p:ph type="ctrTitle"/>
          </p:nvPr>
        </p:nvSpPr>
        <p:spPr>
          <a:xfrm>
            <a:off x="872999" y="2530930"/>
            <a:ext cx="7068129" cy="1094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b="0"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609" y="2128700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609" y="224521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b="0" i="0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4" type="body"/>
          </p:nvPr>
        </p:nvSpPr>
        <p:spPr>
          <a:xfrm>
            <a:off x="0" y="241183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68" name="Google Shape;6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1" name="Google Shape;71;p8"/>
          <p:cNvSpPr txBox="1"/>
          <p:nvPr>
            <p:ph type="ctrTitle"/>
          </p:nvPr>
        </p:nvSpPr>
        <p:spPr>
          <a:xfrm>
            <a:off x="872999" y="2530930"/>
            <a:ext cx="7068129" cy="109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b="0"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" type="subTitle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8"/>
          <p:cNvSpPr/>
          <p:nvPr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" name="Google Shape;74;p8"/>
          <p:cNvSpPr txBox="1"/>
          <p:nvPr>
            <p:ph idx="2" type="body"/>
          </p:nvPr>
        </p:nvSpPr>
        <p:spPr>
          <a:xfrm>
            <a:off x="609" y="2128700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3" type="body"/>
          </p:nvPr>
        </p:nvSpPr>
        <p:spPr>
          <a:xfrm>
            <a:off x="609" y="224521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b="0" i="0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4" type="body"/>
          </p:nvPr>
        </p:nvSpPr>
        <p:spPr>
          <a:xfrm>
            <a:off x="0" y="241183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7" name="Google Shape;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80" name="Google Shape;8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 Slide 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" name="Google Shape;83;p9"/>
          <p:cNvSpPr txBox="1"/>
          <p:nvPr>
            <p:ph type="ctrTitle"/>
          </p:nvPr>
        </p:nvSpPr>
        <p:spPr>
          <a:xfrm>
            <a:off x="872999" y="2530930"/>
            <a:ext cx="7068129" cy="109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b="0"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9"/>
          <p:cNvSpPr/>
          <p:nvPr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609" y="2128700"/>
            <a:ext cx="603000" cy="116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3" type="body"/>
          </p:nvPr>
        </p:nvSpPr>
        <p:spPr>
          <a:xfrm>
            <a:off x="609" y="2245210"/>
            <a:ext cx="603000" cy="16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 b="0" i="0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4" type="body"/>
          </p:nvPr>
        </p:nvSpPr>
        <p:spPr>
          <a:xfrm>
            <a:off x="0" y="2411835"/>
            <a:ext cx="603000" cy="245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"/>
              <a:buFont typeface="Open Sans"/>
              <a:buNone/>
              <a:defRPr b="0" i="0" sz="6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" name="Google Shape;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800" y="4571992"/>
            <a:ext cx="1294295" cy="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92" name="Google Shape;9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out text">
  <p:cSld name="Title without text">
    <p:bg>
      <p:bgPr>
        <a:solidFill>
          <a:srgbClr val="E2F1FC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/>
          <p:nvPr>
            <p:ph type="title"/>
          </p:nvPr>
        </p:nvSpPr>
        <p:spPr>
          <a:xfrm>
            <a:off x="1169989" y="12821"/>
            <a:ext cx="7002462" cy="8278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6" name="Google Shape;96;p10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cap="flat" cmpd="sng" w="12700">
            <a:solidFill>
              <a:srgbClr val="EE75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10"/>
          <p:cNvSpPr txBox="1"/>
          <p:nvPr>
            <p:ph idx="12" type="sldNum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8" name="Google Shape;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00" name="Google Shape;10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text">
  <p:cSld name="Title and subtitle with text">
    <p:bg>
      <p:bgPr>
        <a:solidFill>
          <a:srgbClr val="E2F1FC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8" y="0"/>
            <a:ext cx="91413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/>
          <p:nvPr>
            <p:ph type="title"/>
          </p:nvPr>
        </p:nvSpPr>
        <p:spPr>
          <a:xfrm>
            <a:off x="1169989" y="18200"/>
            <a:ext cx="7002462" cy="8189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" type="body"/>
          </p:nvPr>
        </p:nvSpPr>
        <p:spPr>
          <a:xfrm>
            <a:off x="1169988" y="1484484"/>
            <a:ext cx="7002462" cy="3031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5" name="Google Shape;105;p12"/>
          <p:cNvCxnSpPr/>
          <p:nvPr/>
        </p:nvCxnSpPr>
        <p:spPr>
          <a:xfrm>
            <a:off x="1169988" y="899861"/>
            <a:ext cx="7974013" cy="0"/>
          </a:xfrm>
          <a:prstGeom prst="straightConnector1">
            <a:avLst/>
          </a:prstGeom>
          <a:noFill/>
          <a:ln cap="flat" cmpd="sng" w="12700">
            <a:solidFill>
              <a:srgbClr val="EE75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1169989" y="1077747"/>
            <a:ext cx="7002464" cy="406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4739979"/>
            <a:ext cx="1003678" cy="3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98" y="4788332"/>
            <a:ext cx="1071737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10" name="Google Shape;11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Open Sans SemiBold"/>
              <a:buNone/>
              <a:defRPr b="1" i="0" sz="38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TR"/>
              <a:buChar char="-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810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TR"/>
              <a:buChar char="-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810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37">
          <p15:clr>
            <a:srgbClr val="F26B43"/>
          </p15:clr>
        </p15:guide>
        <p15:guide id="2" orient="horz" pos="679">
          <p15:clr>
            <a:srgbClr val="F26B43"/>
          </p15:clr>
        </p15:guide>
        <p15:guide id="3" orient="horz" pos="2845">
          <p15:clr>
            <a:srgbClr val="F26B43"/>
          </p15:clr>
        </p15:guide>
        <p15:guide id="4" pos="4604">
          <p15:clr>
            <a:srgbClr val="F26B43"/>
          </p15:clr>
        </p15:guide>
        <p15:guide id="5" pos="5148">
          <p15:clr>
            <a:srgbClr val="F26B43"/>
          </p15:clr>
        </p15:guide>
        <p15:guide id="6" pos="2993">
          <p15:clr>
            <a:srgbClr val="F26B43"/>
          </p15:clr>
        </p15:guide>
        <p15:guide id="7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/>
          <p:nvPr>
            <p:ph type="ctrTitle"/>
          </p:nvPr>
        </p:nvSpPr>
        <p:spPr>
          <a:xfrm>
            <a:off x="873000" y="1077914"/>
            <a:ext cx="7089900" cy="109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lang="en-GB"/>
              <a:t>Rusterizer Masterclass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lang="en-GB"/>
              <a:t>Powering up your Rusterizer</a:t>
            </a:r>
            <a:endParaRPr/>
          </a:p>
        </p:txBody>
      </p:sp>
      <p:sp>
        <p:nvSpPr>
          <p:cNvPr id="178" name="Google Shape;178;p1"/>
          <p:cNvSpPr txBox="1"/>
          <p:nvPr>
            <p:ph idx="1" type="subTitle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Pixels go brrrrrrr 🚀  Max Oomen - max@traverseresearch.nl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36b01d0b1_0_173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/>
              <a:t>Tile Based Deferred Rendering</a:t>
            </a:r>
            <a:endParaRPr sz="3600"/>
          </a:p>
        </p:txBody>
      </p:sp>
      <p:sp>
        <p:nvSpPr>
          <p:cNvPr id="259" name="Google Shape;259;g1136b01d0b1_0_173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g1136b01d0b1_0_173"/>
          <p:cNvSpPr txBox="1"/>
          <p:nvPr>
            <p:ph idx="1" type="body"/>
          </p:nvPr>
        </p:nvSpPr>
        <p:spPr>
          <a:xfrm>
            <a:off x="1130988" y="1077921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t/>
            </a:r>
            <a:endParaRPr sz="2200"/>
          </a:p>
        </p:txBody>
      </p:sp>
      <p:sp>
        <p:nvSpPr>
          <p:cNvPr id="261" name="Google Shape;261;g1136b01d0b1_0_173"/>
          <p:cNvSpPr txBox="1"/>
          <p:nvPr/>
        </p:nvSpPr>
        <p:spPr>
          <a:xfrm>
            <a:off x="3222600" y="4246425"/>
            <a:ext cx="57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⚠️🚨WARNING: Much unsafe code needed to do this properly.🚨⚠️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62" name="Google Shape;262;g1136b01d0b1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704" y="898825"/>
            <a:ext cx="3538247" cy="32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136b01d0b1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00" y="3611077"/>
            <a:ext cx="2070751" cy="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36b01d0b1_0_16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/>
              <a:t>Tile Based Deferred Rendering</a:t>
            </a:r>
            <a:endParaRPr sz="3600"/>
          </a:p>
        </p:txBody>
      </p:sp>
      <p:sp>
        <p:nvSpPr>
          <p:cNvPr id="270" name="Google Shape;270;g1136b01d0b1_0_16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1" name="Google Shape;271;g1136b01d0b1_0_16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How to let threads work through this data?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Put jobs in a queue, and let worker threads grab jobs from that queue to execute -&gt; Voila job system.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Small jobs will automatically load balance the job system, keeping cores as busy as possible.</a:t>
            </a:r>
            <a:endParaRPr sz="2200"/>
          </a:p>
        </p:txBody>
      </p:sp>
      <p:sp>
        <p:nvSpPr>
          <p:cNvPr id="272" name="Google Shape;272;g1136b01d0b1_0_16"/>
          <p:cNvSpPr txBox="1"/>
          <p:nvPr/>
        </p:nvSpPr>
        <p:spPr>
          <a:xfrm>
            <a:off x="1413825" y="4061175"/>
            <a:ext cx="57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Look into `std::sync::mpsc` for your job queue.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016d87b71_1_122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SIMD Rasterization</a:t>
            </a:r>
            <a:endParaRPr/>
          </a:p>
        </p:txBody>
      </p:sp>
      <p:sp>
        <p:nvSpPr>
          <p:cNvPr id="279" name="Google Shape;279;g11016d87b71_1_122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Use SSE or AVX (or even AVX-512) to process more pixels at a time.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Reorder framebuffer into 2x2 pixel quads.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Pixels must be aligned to 16 or 32 bytes.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Don’t use scanline technique. Loop over rectangle </a:t>
            </a:r>
            <a:r>
              <a:rPr lang="en-GB" sz="2200"/>
              <a:t>containing</a:t>
            </a:r>
            <a:r>
              <a:rPr lang="en-GB" sz="2200"/>
              <a:t> triangle instead.</a:t>
            </a:r>
            <a:endParaRPr sz="2200"/>
          </a:p>
        </p:txBody>
      </p:sp>
      <p:sp>
        <p:nvSpPr>
          <p:cNvPr id="280" name="Google Shape;280;g11016d87b71_1_122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1" name="Google Shape;281;g11016d87b71_1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325" y="3286000"/>
            <a:ext cx="2916674" cy="13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1016d87b71_1_122"/>
          <p:cNvSpPr txBox="1"/>
          <p:nvPr/>
        </p:nvSpPr>
        <p:spPr>
          <a:xfrm>
            <a:off x="1423625" y="3461500"/>
            <a:ext cx="34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Pixel quads are also what you use to implement mipmapping!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3" name="Google Shape;283;g11016d87b71_1_122"/>
          <p:cNvSpPr txBox="1"/>
          <p:nvPr/>
        </p:nvSpPr>
        <p:spPr>
          <a:xfrm>
            <a:off x="1477225" y="4194963"/>
            <a:ext cx="41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Don’t forget to unswizzle before presenting ;)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36b01d0b1_0_47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SIMD Rasterization in Rust</a:t>
            </a:r>
            <a:endParaRPr/>
          </a:p>
        </p:txBody>
      </p:sp>
      <p:sp>
        <p:nvSpPr>
          <p:cNvPr id="290" name="Google Shape;290;g1136b01d0b1_0_47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Enable nightly, and set target architecture</a:t>
            </a:r>
            <a:endParaRPr sz="2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Enable nightly features (add to main.rs)</a:t>
            </a:r>
            <a:endParaRPr sz="2200"/>
          </a:p>
        </p:txBody>
      </p:sp>
      <p:sp>
        <p:nvSpPr>
          <p:cNvPr id="291" name="Google Shape;291;g1136b01d0b1_0_47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2" name="Google Shape;292;g1136b01d0b1_0_47"/>
          <p:cNvSpPr txBox="1"/>
          <p:nvPr/>
        </p:nvSpPr>
        <p:spPr>
          <a:xfrm>
            <a:off x="3919750" y="2803750"/>
            <a:ext cx="594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#[cfg(target_arch = "x86_64")]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unsafe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    use std::arch::x86_64::*;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    // SIMD code goes here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et a = _mm_set_ps(0.0, 1.0, 2.0, 3.0);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let b = _mm_set_ps(4.0, 5.0, 6.0, 7.0);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let c = _mm_add_ps(a, b);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3" name="Google Shape;293;g1136b01d0b1_0_47"/>
          <p:cNvSpPr txBox="1"/>
          <p:nvPr/>
        </p:nvSpPr>
        <p:spPr>
          <a:xfrm>
            <a:off x="1638100" y="1374250"/>
            <a:ext cx="54555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RUSTFLAGS='-C target-cpu=native' cargo +nightly build --release</a:t>
            </a:r>
            <a:endParaRPr sz="1050">
              <a:solidFill>
                <a:srgbClr val="F1FA8C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4" name="Google Shape;294;g1136b01d0b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774" y="2596125"/>
            <a:ext cx="1357900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136b01d0b1_0_47"/>
          <p:cNvSpPr txBox="1"/>
          <p:nvPr/>
        </p:nvSpPr>
        <p:spPr>
          <a:xfrm>
            <a:off x="1638100" y="2179275"/>
            <a:ext cx="3000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-GB" sz="105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GB" sz="105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[feature(stdarch)]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-GB" sz="105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GB" sz="105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[feature(stdsimd)]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36b01d0b1_0_195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SIMD Rasterization</a:t>
            </a:r>
            <a:endParaRPr/>
          </a:p>
        </p:txBody>
      </p:sp>
      <p:sp>
        <p:nvSpPr>
          <p:cNvPr id="302" name="Google Shape;302;g1136b01d0b1_0_195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Skip whole pixel block where possible.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Use masking to only write pixels that should be rendered.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Shuffling data can cost more than doing SIMD ops will give you in return. Always measure!</a:t>
            </a:r>
            <a:endParaRPr sz="2200"/>
          </a:p>
        </p:txBody>
      </p:sp>
      <p:sp>
        <p:nvSpPr>
          <p:cNvPr id="303" name="Google Shape;303;g1136b01d0b1_0_195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016d87b71_1_115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Bag of Tricks</a:t>
            </a:r>
            <a:endParaRPr/>
          </a:p>
        </p:txBody>
      </p:sp>
      <p:sp>
        <p:nvSpPr>
          <p:cNvPr id="310" name="Google Shape;310;g11016d87b71_1_115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Integer math hack to reduce number of compares in pixel fill loop.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Or bits together, if top bit is set, at least one value was negative.</a:t>
            </a:r>
            <a:endParaRPr sz="2200"/>
          </a:p>
        </p:txBody>
      </p:sp>
      <p:sp>
        <p:nvSpPr>
          <p:cNvPr id="311" name="Google Shape;311;g11016d87b71_1_115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g11016d87b71_1_115"/>
          <p:cNvSpPr txBox="1"/>
          <p:nvPr/>
        </p:nvSpPr>
        <p:spPr>
          <a:xfrm>
            <a:off x="5514025" y="3183175"/>
            <a:ext cx="316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let w_all = w0 | w1 | w2;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if w_all &gt;= 0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//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g11016d87b71_1_115"/>
          <p:cNvSpPr txBox="1"/>
          <p:nvPr/>
        </p:nvSpPr>
        <p:spPr>
          <a:xfrm>
            <a:off x="1422575" y="3290875"/>
            <a:ext cx="430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f w0 &gt;= 0 &amp;&amp; w1 &gt;= 0 &amp;&amp; w2 &gt;= 0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//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36b01d0b1_0_102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Bag of Tricks</a:t>
            </a:r>
            <a:endParaRPr/>
          </a:p>
        </p:txBody>
      </p:sp>
      <p:sp>
        <p:nvSpPr>
          <p:cNvPr id="320" name="Google Shape;320;g1136b01d0b1_0_102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Reduce plane checks in clipping</a:t>
            </a:r>
            <a:endParaRPr sz="2200"/>
          </a:p>
        </p:txBody>
      </p:sp>
      <p:sp>
        <p:nvSpPr>
          <p:cNvPr id="321" name="Google Shape;321;g1136b01d0b1_0_102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2" name="Google Shape;322;g1136b01d0b1_0_102"/>
          <p:cNvSpPr txBox="1"/>
          <p:nvPr/>
        </p:nvSpPr>
        <p:spPr>
          <a:xfrm>
            <a:off x="6388025" y="1214000"/>
            <a:ext cx="2925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// Create mask for 6 clipping planes whether vertex is inside or outside.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fn gen_clip_mask(vertex: &amp;AlignedFloat4) -&gt; u32 {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const BITSPREAD_LUT: [u32; 16] = [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0b00000000, 0b00000001, 0b00000100, 0b00000101, 0b00010000, 0b00010001, 0b00010100,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0b00010101, 0b00000000, 0b00000001, 0b00000100, 0b00000101, 0b00010000, 0b00010001,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0b00010100, 0b00010101,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];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#[cfg(target_arch = "x86_64")]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unsafe {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use std::arch::x86_64::*;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// load vertex into xmm register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v = _mm_load_ps(vertex.0.as_ptr());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// move the w component into all 4 slots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const MASK: i32 = _MM_SHUFFLE(3, 3, 3, 3);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w = _mm_shuffle_ps::&lt;MASK&gt;(v, v);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a = _mm_sub_ps(w, v); // a = w - v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b = _mm_add_ps(w, v); // b = w + v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maska = _mm_cmplt_ps(a, _mm_setzero_ps()); // a &lt; 0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maskb = _mm_cmplt_ps(b, _mm_setzero_ps()); // b &lt; 0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maska = BITSPREAD_LUT.get_unchecked(_mm_movemask_ps(maska) as usize);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maskb = BITSPREAD_LUT.get_unchecked(_mm_movemask_ps(maskb) as usize) &lt;&lt; 1;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maska | maskb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#[cfg(not(target_arch = "x86_64"))]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w = vertex[3];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a = [w - vertex[0], w - vertex[1], w - vertex[2]];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b = [w + vertex[0], w + vertex[1], w + vertex[2]];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maska =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    ((a[0] &lt; 0.0) as u32) | (((a[1] &lt; 0.0) as u32) &lt;&lt; 1) | (((a[2] &lt; 0.0) as u32) &lt;&lt; 2);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maskb =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    ((b[0] &lt; 0.0) as u32) | (((b[1] &lt; 0.0) as u32) &lt;&lt; 1) | (((b[2] &lt; 0.0) as u32) &lt;&lt; 2);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maska = unsafe { BITSPREAD_LUT.get_unchecked(maska as usize) };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let maskb = unsafe { BITSPREAD_LUT.get_unchecked(maskb as usize) } &lt;&lt; 1;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    maska | maskb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g1136b01d0b1_0_102"/>
          <p:cNvSpPr txBox="1"/>
          <p:nvPr/>
        </p:nvSpPr>
        <p:spPr>
          <a:xfrm>
            <a:off x="1282225" y="1569875"/>
            <a:ext cx="5284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let clip_masks = [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gen_clip_mask(&amp;v0),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gen_clip_mask(&amp;v1),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gen_clip_mask(&amp;v2),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];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// Discard triangle if all vertices are outside of the same clipping plane.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if (clip_masks[0] &amp; clip_masks[1] &amp; clip_masks[2]) != 0 {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continue;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let clip_mask_any = clip_masks[0] | clip_masks[1] | clip_masks[2];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	// </a:t>
            </a: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// Sutherland-Hodgman clipping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for plane_index in 0..6 {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if (clip_mask_any &amp; (1 &lt;&lt; plane_index)) == 0 {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    continue;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    // Rest of the clipping algo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g1136b01d0b1_0_102"/>
          <p:cNvSpPr txBox="1"/>
          <p:nvPr/>
        </p:nvSpPr>
        <p:spPr>
          <a:xfrm>
            <a:off x="6201450" y="3710150"/>
            <a:ext cx="28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⬆️ Above </a:t>
            </a: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function</a:t>
            </a: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 can also be used for frustum culling 🚀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36b01d0b1_0_153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Bag of Tricks</a:t>
            </a:r>
            <a:endParaRPr/>
          </a:p>
        </p:txBody>
      </p:sp>
      <p:sp>
        <p:nvSpPr>
          <p:cNvPr id="331" name="Google Shape;331;g1136b01d0b1_0_153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Use `</a:t>
            </a: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MaybeUninit</a:t>
            </a:r>
            <a:r>
              <a:rPr lang="en-GB" sz="2200"/>
              <a:t>` to remove initialization overhead.</a:t>
            </a:r>
            <a:endParaRPr sz="2200"/>
          </a:p>
        </p:txBody>
      </p:sp>
      <p:sp>
        <p:nvSpPr>
          <p:cNvPr id="332" name="Google Shape;332;g1136b01d0b1_0_153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3" name="Google Shape;333;g1136b01d0b1_0_153"/>
          <p:cNvSpPr txBox="1"/>
          <p:nvPr/>
        </p:nvSpPr>
        <p:spPr>
          <a:xfrm>
            <a:off x="493725" y="2033025"/>
            <a:ext cx="6791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mut vertex_redirection_table: [MaybeUninit&lt;u32&gt;; INDICES_PER_BATCH] 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MaybeUninit::uninit_array();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mut deduplicated_indices: [MaybeUninit&lt;u32&gt;; INDICES_PER_BATCH] 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MaybeUninit::uninit_array();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deduplicated_vertex_count = deduplicate_vertices(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&amp;index_buffer[start_index_location..start_index_location + index_count],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&amp;mut vertex_redirection_table,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&amp;mut deduplicated_indices,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deduplicated_indices = unsafe {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MaybeUninit::slice_assume_init_ref(&amp;deduplicated_indices[..deduplicated_vertex_count])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};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let vertex_redirection_table 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       unsafe { MaybeUninit::slice_assume_init_ref(&amp;vertex_redirection_table[..index_count]) };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g1136b01d0b1_0_153"/>
          <p:cNvSpPr txBox="1"/>
          <p:nvPr/>
        </p:nvSpPr>
        <p:spPr>
          <a:xfrm>
            <a:off x="6118575" y="1350475"/>
            <a:ext cx="304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#![feature(maybe_uninit_extra)]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#![feature(new_uninit)]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#![feature(maybe_uninit_slice)]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#![feature(maybe_uninit_uninit_array)]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#![feature(maybe_uninit_write_slice)]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Courier New"/>
                <a:ea typeface="Courier New"/>
                <a:cs typeface="Courier New"/>
                <a:sym typeface="Courier New"/>
              </a:rPr>
              <a:t>#![feature(maybe_uninit_array_assume_init)]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36b01d0b1_0_136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More to do and learn</a:t>
            </a:r>
            <a:endParaRPr/>
          </a:p>
        </p:txBody>
      </p:sp>
      <p:sp>
        <p:nvSpPr>
          <p:cNvPr id="341" name="Google Shape;341;g1136b01d0b1_0_136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Implement mip mapping + texture block compression.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Swizzle </a:t>
            </a:r>
            <a:r>
              <a:rPr lang="en-GB" sz="2200"/>
              <a:t>textures for better cache coherency.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Depth sort triangles after tiling.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Don’t be afraid to dive into the assembly.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You are never done finding more optimizations ^.^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Software Rasterizer on the GPU?</a:t>
            </a:r>
            <a:endParaRPr sz="2200"/>
          </a:p>
        </p:txBody>
      </p:sp>
      <p:sp>
        <p:nvSpPr>
          <p:cNvPr id="342" name="Google Shape;342;g1136b01d0b1_0_136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/>
          <p:nvPr>
            <p:ph type="title"/>
          </p:nvPr>
        </p:nvSpPr>
        <p:spPr>
          <a:xfrm>
            <a:off x="1169989" y="182880"/>
            <a:ext cx="7002462" cy="6631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SemiBold"/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48" name="Google Shape;348;p2"/>
          <p:cNvSpPr txBox="1"/>
          <p:nvPr>
            <p:ph idx="1" type="body"/>
          </p:nvPr>
        </p:nvSpPr>
        <p:spPr>
          <a:xfrm>
            <a:off x="1169988" y="1043838"/>
            <a:ext cx="7002462" cy="3471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Any more questions?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Happy coding!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36b01d0b1_0_91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Who is this person?</a:t>
            </a:r>
            <a:endParaRPr/>
          </a:p>
        </p:txBody>
      </p:sp>
      <p:sp>
        <p:nvSpPr>
          <p:cNvPr id="185" name="Google Shape;185;g1136b01d0b1_0_91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Max Oomen, BUAS/NHTV/IGAD alumni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Rendering Engineer at Traverse Research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Software rasterizing and low </a:t>
            </a:r>
            <a:r>
              <a:rPr lang="en-GB" sz="2200"/>
              <a:t>level</a:t>
            </a:r>
            <a:r>
              <a:rPr lang="en-GB" sz="2200"/>
              <a:t> performance enthusiast.</a:t>
            </a:r>
            <a:endParaRPr sz="2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6" name="Google Shape;186;g1136b01d0b1_0_91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36b01d0b1_0_84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93" name="Google Shape;193;g1136b01d0b1_0_84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Fix the basics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Profiling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Multi-threaded rasterization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SIMD Rasterization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Bag of Tricks</a:t>
            </a:r>
            <a:endParaRPr/>
          </a:p>
        </p:txBody>
      </p:sp>
      <p:sp>
        <p:nvSpPr>
          <p:cNvPr id="194" name="Google Shape;194;g1136b01d0b1_0_84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016d87b71_1_17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Before we tune anything</a:t>
            </a:r>
            <a:endParaRPr/>
          </a:p>
        </p:txBody>
      </p:sp>
      <p:sp>
        <p:nvSpPr>
          <p:cNvPr id="201" name="Google Shape;201;g11016d87b71_1_17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Make sure you </a:t>
            </a:r>
            <a:r>
              <a:rPr lang="en-GB" sz="2200"/>
              <a:t>measure</a:t>
            </a:r>
            <a:r>
              <a:rPr lang="en-GB" sz="2200"/>
              <a:t> all your changes.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Test with various scenes.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Profilers can help finding bottlenecks.</a:t>
            </a:r>
            <a:endParaRPr sz="22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uProf, vTune, and VS are freely available.</a:t>
            </a:r>
            <a:endParaRPr sz="22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SuperLuminal is awesome, but costs money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Add </a:t>
            </a:r>
            <a:r>
              <a:rPr lang="en-GB" sz="2200"/>
              <a:t>this </a:t>
            </a:r>
            <a:r>
              <a:rPr lang="en-GB" sz="2200"/>
              <a:t>to your Cargo.toml for symbols in release mode.</a:t>
            </a:r>
            <a:endParaRPr sz="2200"/>
          </a:p>
        </p:txBody>
      </p:sp>
      <p:sp>
        <p:nvSpPr>
          <p:cNvPr id="202" name="Google Shape;202;g11016d87b71_1_17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3" name="Google Shape;203;g11016d87b71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450" y="3762089"/>
            <a:ext cx="749100" cy="7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1016d87b71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975" y="3789325"/>
            <a:ext cx="720125" cy="7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1016d87b71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375" y="3762101"/>
            <a:ext cx="774574" cy="77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1016d87b71_1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4675" y="3739887"/>
            <a:ext cx="819000" cy="8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1016d87b71_1_17"/>
          <p:cNvSpPr txBox="1"/>
          <p:nvPr/>
        </p:nvSpPr>
        <p:spPr>
          <a:xfrm>
            <a:off x="3050850" y="3678150"/>
            <a:ext cx="304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[profile.release]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debug = true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0125ef729_1_26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Fixing the basics first</a:t>
            </a:r>
            <a:endParaRPr/>
          </a:p>
        </p:txBody>
      </p:sp>
      <p:sp>
        <p:nvSpPr>
          <p:cNvPr id="214" name="Google Shape;214;g110125ef729_1_26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✔️ Running with `</a:t>
            </a: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--release</a:t>
            </a:r>
            <a:r>
              <a:rPr lang="en-GB" sz="2200"/>
              <a:t>`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✔️ Skip work where possible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Back face culling, Frustum culling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Early depth testing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-"/>
            </a:pPr>
            <a:r>
              <a:rPr lang="en-GB" sz="2200"/>
              <a:t>✔️ Use flat simple data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✔️ </a:t>
            </a:r>
            <a:r>
              <a:rPr lang="en-GB" sz="2200"/>
              <a:t>Don’t call functions in your pixel fill loop.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✔️ </a:t>
            </a:r>
            <a:r>
              <a:rPr lang="en-GB" sz="2200"/>
              <a:t>Reduce unpredictable branches in hot code.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✔️ Not allocating memory in hot code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GB" sz="2200"/>
              <a:t>✔️ No performance ‘stupids’</a:t>
            </a:r>
            <a:endParaRPr sz="2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5" name="Google Shape;215;g110125ef729_1_26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6" name="Google Shape;216;g110125ef729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0" y="1043325"/>
            <a:ext cx="2509250" cy="18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016d87b71_1_32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Multi-threaded rasterization</a:t>
            </a:r>
            <a:endParaRPr/>
          </a:p>
        </p:txBody>
      </p:sp>
      <p:sp>
        <p:nvSpPr>
          <p:cNvPr id="223" name="Google Shape;223;g11016d87b71_1_32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parallelize?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share data?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load balance?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keep cores fed?</a:t>
            </a:r>
            <a:endParaRPr/>
          </a:p>
        </p:txBody>
      </p:sp>
      <p:sp>
        <p:nvSpPr>
          <p:cNvPr id="224" name="Google Shape;224;g11016d87b71_1_32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5" name="Google Shape;225;g11016d87b71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22" y="1077750"/>
            <a:ext cx="2901949" cy="32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016d87b71_1_32"/>
          <p:cNvSpPr txBox="1"/>
          <p:nvPr/>
        </p:nvSpPr>
        <p:spPr>
          <a:xfrm>
            <a:off x="1569875" y="3680900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I paid for the whole CPU, so I am gonna use the whole CPU!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36b01d0b1_0_1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How to parallelize?</a:t>
            </a:r>
            <a:endParaRPr/>
          </a:p>
        </p:txBody>
      </p:sp>
      <p:sp>
        <p:nvSpPr>
          <p:cNvPr id="233" name="Google Shape;233;g1136b01d0b1_0_1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g1136b01d0b1_0_1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Let one thread rasterize the triangle and generate fragments, let other cores do shading.</a:t>
            </a:r>
            <a:endParaRPr sz="2200"/>
          </a:p>
          <a:p>
            <a:pPr indent="-2921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600"/>
              <a:t>Model after GPU dedicated hardware block. Not efficient on the CPU. Mainly bandwidth </a:t>
            </a:r>
            <a:r>
              <a:rPr lang="en-GB" sz="1600"/>
              <a:t>constrained</a:t>
            </a:r>
            <a:r>
              <a:rPr lang="en-GB" sz="1600"/>
              <a:t>.</a:t>
            </a:r>
            <a:endParaRPr sz="16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Lock screen region that core wants to access.</a:t>
            </a:r>
            <a:endParaRPr sz="2200"/>
          </a:p>
          <a:p>
            <a:pPr indent="-2921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600"/>
              <a:t>Cores will fight over locks and stall.</a:t>
            </a:r>
            <a:endParaRPr sz="16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Bin triangles into tiles, process triangles per tile. Divide tiles over cores.</a:t>
            </a:r>
            <a:endParaRPr sz="2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600"/>
              <a:t>Basically what’s done on mobile GPUs, optimized for low bandwidth.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36b01d0b1_0_9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/>
              <a:t>Tile Based Deferred Rendering</a:t>
            </a:r>
            <a:endParaRPr sz="3600"/>
          </a:p>
        </p:txBody>
      </p:sp>
      <p:sp>
        <p:nvSpPr>
          <p:cNvPr id="241" name="Google Shape;241;g1136b01d0b1_0_9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2" name="Google Shape;242;g1136b01d0b1_0_9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Not to be confused with ‘Tile Based Deferred Rendering’.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Process triangles in parallel, and bin them into a grid. (Coarse rasterization)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Then sync all the cores, and rasterize triangles per tile.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No overlap on framebuffer.</a:t>
            </a:r>
            <a:endParaRPr sz="2200"/>
          </a:p>
        </p:txBody>
      </p:sp>
      <p:sp>
        <p:nvSpPr>
          <p:cNvPr id="243" name="Google Shape;243;g1136b01d0b1_0_9"/>
          <p:cNvSpPr txBox="1"/>
          <p:nvPr/>
        </p:nvSpPr>
        <p:spPr>
          <a:xfrm>
            <a:off x="3222600" y="4246425"/>
            <a:ext cx="57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⚠️🚨WARNING: Much unsafe code needed to do this properly.🚨⚠️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36b01d0b1_0_76"/>
          <p:cNvSpPr txBox="1"/>
          <p:nvPr>
            <p:ph type="title"/>
          </p:nvPr>
        </p:nvSpPr>
        <p:spPr>
          <a:xfrm>
            <a:off x="1169987" y="18199"/>
            <a:ext cx="7002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/>
              <a:t>Tangent: mut is a misnomer</a:t>
            </a:r>
            <a:endParaRPr sz="3600"/>
          </a:p>
        </p:txBody>
      </p:sp>
      <p:sp>
        <p:nvSpPr>
          <p:cNvPr id="250" name="Google Shape;250;g1136b01d0b1_0_76"/>
          <p:cNvSpPr txBox="1"/>
          <p:nvPr>
            <p:ph idx="12" type="sldNum"/>
          </p:nvPr>
        </p:nvSpPr>
        <p:spPr>
          <a:xfrm>
            <a:off x="1083926" y="4713037"/>
            <a:ext cx="1051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" name="Google Shape;251;g1136b01d0b1_0_76"/>
          <p:cNvSpPr txBox="1"/>
          <p:nvPr>
            <p:ph idx="1" type="body"/>
          </p:nvPr>
        </p:nvSpPr>
        <p:spPr>
          <a:xfrm>
            <a:off x="1169988" y="1077746"/>
            <a:ext cx="7002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200"/>
              <a:t>`</a:t>
            </a: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mut</a:t>
            </a:r>
            <a:r>
              <a:rPr lang="en-GB" sz="2200"/>
              <a:t>` </a:t>
            </a:r>
            <a:r>
              <a:rPr lang="en-GB" sz="2200"/>
              <a:t>actually </a:t>
            </a:r>
            <a:r>
              <a:rPr lang="en-GB" sz="2200"/>
              <a:t>means `</a:t>
            </a: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unique</a:t>
            </a:r>
            <a:r>
              <a:rPr lang="en-GB" sz="2200"/>
              <a:t>`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GB" sz="2200"/>
              <a:t>Multiple threads can’t share the same `</a:t>
            </a: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mut</a:t>
            </a:r>
            <a:r>
              <a:rPr lang="en-GB" sz="2200"/>
              <a:t>` reference.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-"/>
            </a:pPr>
            <a:r>
              <a:rPr lang="en-GB" sz="2200"/>
              <a:t>Usually Mutex is used to synchronize.Not suitable if we are after performance.</a:t>
            </a:r>
            <a:endParaRPr sz="2200"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GB" sz="2200"/>
              <a:t>Use `std::cell::</a:t>
            </a: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UnsafeCell</a:t>
            </a:r>
            <a:r>
              <a:rPr lang="en-GB" sz="2200"/>
              <a:t>` to create safe wrappers.</a:t>
            </a:r>
            <a:endParaRPr sz="2200"/>
          </a:p>
        </p:txBody>
      </p:sp>
      <p:sp>
        <p:nvSpPr>
          <p:cNvPr id="252" name="Google Shape;252;g1136b01d0b1_0_76"/>
          <p:cNvSpPr txBox="1"/>
          <p:nvPr/>
        </p:nvSpPr>
        <p:spPr>
          <a:xfrm>
            <a:off x="3222600" y="4246425"/>
            <a:ext cx="57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⚠️🚨WARNING: Much unsafe code needed to do this properly.🚨⚠️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2018-08-24T12:42:56Z</dcterms:created>
  <dc:creator>1003161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0x0101005A00B677E5F5C9449B7D13ADD1B68A8C</vt:lpwstr>
  </property>
</Properties>
</file>